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1"/>
  </p:notesMasterIdLst>
  <p:sldIdLst>
    <p:sldId id="256" r:id="rId2"/>
    <p:sldId id="327" r:id="rId3"/>
    <p:sldId id="258" r:id="rId4"/>
    <p:sldId id="288" r:id="rId5"/>
    <p:sldId id="309" r:id="rId6"/>
    <p:sldId id="310" r:id="rId7"/>
    <p:sldId id="311" r:id="rId8"/>
    <p:sldId id="312" r:id="rId9"/>
    <p:sldId id="328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275" r:id="rId18"/>
    <p:sldId id="293" r:id="rId19"/>
    <p:sldId id="294" r:id="rId20"/>
    <p:sldId id="284" r:id="rId21"/>
    <p:sldId id="325" r:id="rId22"/>
    <p:sldId id="295" r:id="rId23"/>
    <p:sldId id="278" r:id="rId24"/>
    <p:sldId id="331" r:id="rId25"/>
    <p:sldId id="307" r:id="rId26"/>
    <p:sldId id="305" r:id="rId27"/>
    <p:sldId id="266" r:id="rId28"/>
    <p:sldId id="329" r:id="rId29"/>
    <p:sldId id="303" r:id="rId30"/>
    <p:sldId id="304" r:id="rId31"/>
    <p:sldId id="321" r:id="rId32"/>
    <p:sldId id="322" r:id="rId33"/>
    <p:sldId id="291" r:id="rId34"/>
    <p:sldId id="292" r:id="rId35"/>
    <p:sldId id="296" r:id="rId36"/>
    <p:sldId id="301" r:id="rId37"/>
    <p:sldId id="297" r:id="rId38"/>
    <p:sldId id="324" r:id="rId39"/>
    <p:sldId id="330" r:id="rId4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94718" autoAdjust="0"/>
  </p:normalViewPr>
  <p:slideViewPr>
    <p:cSldViewPr>
      <p:cViewPr varScale="1">
        <p:scale>
          <a:sx n="69" d="100"/>
          <a:sy n="69" d="100"/>
        </p:scale>
        <p:origin x="13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7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A6620-333C-4A45-B4B8-E79AFD303F6F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E27EA-F43F-48C5-945B-B4DDA87F6732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лавие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22" name="Подзаглавие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bg-BG" smtClean="0"/>
              <a:t>Щракнете, за да редактирате стила на подзаглавията в образеца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20" name="Контейнер за долния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0" name="Контейнер за номер на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Правоъгъл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6" name="Правоъгъл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Правоъгъл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9" name="Блоксхема: проце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схема: проце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егмент от кръ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ъстен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Контейнер за заглавие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24" name="Контейнер за 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A572EC8-94B6-4CBA-B9A5-58A9802FE809}" type="datetimeFigureOut">
              <a:rPr lang="bg-BG" smtClean="0"/>
              <a:pPr/>
              <a:t>24.9.2021 г.</a:t>
            </a:fld>
            <a:endParaRPr lang="bg-BG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bg-BG"/>
          </a:p>
        </p:txBody>
      </p:sp>
      <p:sp>
        <p:nvSpPr>
          <p:cNvPr id="22" name="Контейнер за номер на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9EBB066-C0A6-4547-8B8A-1708C737BB1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5" name="Правоъгъл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284984"/>
            <a:ext cx="8640960" cy="122413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bg-BG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bg-BG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bg-BG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bg-BG" sz="4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bg-BG" sz="48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bg-BG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645024"/>
            <a:ext cx="7920880" cy="936104"/>
          </a:xfrm>
        </p:spPr>
        <p:txBody>
          <a:bodyPr>
            <a:noAutofit/>
          </a:bodyPr>
          <a:lstStyle/>
          <a:p>
            <a:pPr algn="ctr"/>
            <a:endParaRPr lang="bg-BG" sz="24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bg-BG" sz="24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bg-BG" sz="24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Старши учител по български език и литература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и история и цивилизации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ОУ </a:t>
            </a: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“Любен Каравелов, </a:t>
            </a: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гр.</a:t>
            </a:r>
            <a:r>
              <a:rPr lang="bg-BG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Свиленград</a:t>
            </a: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</a:p>
          <a:p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   общ</a:t>
            </a: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Свиленград</a:t>
            </a: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683568" y="548680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600" b="1" spc="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ПРОФЕСИОНАЛНО </a:t>
            </a:r>
          </a:p>
          <a:p>
            <a:pPr algn="ctr"/>
            <a:r>
              <a:rPr lang="be-BY" sz="6600" b="1" spc="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ПОРТФОЛИО</a:t>
            </a:r>
            <a:endParaRPr lang="bg-BG" sz="6600" b="1" spc="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1043608" y="2636913"/>
            <a:ext cx="78488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sz="44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bg-BG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</a:t>
            </a:r>
            <a:r>
              <a:rPr lang="be-BY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Мария Христова Димитрова</a:t>
            </a:r>
            <a:r>
              <a:rPr lang="bg-BG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8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bg-BG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Картина 6" descr="1_42ebJizcUtZBNIZPmmMZ5Q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4365104"/>
            <a:ext cx="237626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850424"/>
          </a:xfrm>
        </p:spPr>
        <p:txBody>
          <a:bodyPr/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259632" y="1219113"/>
            <a:ext cx="3528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Certificate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 participation in workshop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2013г. 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860032" y="1009293"/>
            <a:ext cx="38164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 за завършен обучителен курс за повишаване на професионалните компетентности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тема </a:t>
            </a: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“Агресия и неприемливо поведение при  учениците”, 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2013 г.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Картина 6" descr="сертификат - 24.11.2013 г..jpg"/>
          <p:cNvPicPr>
            <a:picLocks noChangeAspect="1"/>
          </p:cNvPicPr>
          <p:nvPr/>
        </p:nvPicPr>
        <p:blipFill>
          <a:blip r:embed="rId2" cstate="print"/>
          <a:srcRect l="5090"/>
          <a:stretch>
            <a:fillRect/>
          </a:stretch>
        </p:blipFill>
        <p:spPr>
          <a:xfrm rot="5400000">
            <a:off x="5331242" y="1949678"/>
            <a:ext cx="3024333" cy="4110770"/>
          </a:xfrm>
          <a:prstGeom prst="rect">
            <a:avLst/>
          </a:prstGeom>
        </p:spPr>
      </p:pic>
      <p:pic>
        <p:nvPicPr>
          <p:cNvPr id="8" name="Картина 7" descr="сертификат - април 2013г..jpg"/>
          <p:cNvPicPr>
            <a:picLocks noChangeAspect="1"/>
          </p:cNvPicPr>
          <p:nvPr/>
        </p:nvPicPr>
        <p:blipFill>
          <a:blip r:embed="rId3" cstate="print"/>
          <a:srcRect l="6587" t="2961" r="300"/>
          <a:stretch>
            <a:fillRect/>
          </a:stretch>
        </p:blipFill>
        <p:spPr>
          <a:xfrm rot="5400000">
            <a:off x="1509130" y="1667334"/>
            <a:ext cx="2808311" cy="3595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46064" cy="706408"/>
          </a:xfrm>
        </p:spPr>
        <p:txBody>
          <a:bodyPr>
            <a:normAutofit fontScale="90000"/>
          </a:bodyPr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043608" y="1407025"/>
            <a:ext cx="35283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Удостоверение</a:t>
            </a:r>
            <a:r>
              <a:rPr kumimoji="0" lang="bg-BG" sz="1400" b="0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участие в семинар на тема </a:t>
            </a: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“Емоционална</a:t>
            </a:r>
            <a:r>
              <a:rPr kumimoji="0" lang="bg-BG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интелигентност</a:t>
            </a: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2014г.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788024" y="1221440"/>
            <a:ext cx="435597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 за  успешно завършен квалификационен курс на тема </a:t>
            </a: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“Обучение на педагогически специалисти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be-BY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помощник</a:t>
            </a:r>
            <a:r>
              <a:rPr kumimoji="0" lang="be-BY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директори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be-BY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формиране на базови</a:t>
            </a:r>
            <a:r>
              <a:rPr lang="bg-BG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управленски </a:t>
            </a: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компетентности”, 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2014 г.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Картина 6" descr="сертификат-юни, юли 2014г..jpg"/>
          <p:cNvPicPr>
            <a:picLocks noChangeAspect="1"/>
          </p:cNvPicPr>
          <p:nvPr/>
        </p:nvPicPr>
        <p:blipFill>
          <a:blip r:embed="rId2" cstate="print"/>
          <a:srcRect l="3593" b="4851"/>
          <a:stretch>
            <a:fillRect/>
          </a:stretch>
        </p:blipFill>
        <p:spPr>
          <a:xfrm rot="5400000">
            <a:off x="5494599" y="2506401"/>
            <a:ext cx="2763524" cy="3888642"/>
          </a:xfrm>
          <a:prstGeom prst="rect">
            <a:avLst/>
          </a:prstGeom>
        </p:spPr>
      </p:pic>
      <p:pic>
        <p:nvPicPr>
          <p:cNvPr id="8" name="Картина 7" descr="лятна академия-2014г..jpg"/>
          <p:cNvPicPr>
            <a:picLocks noChangeAspect="1"/>
          </p:cNvPicPr>
          <p:nvPr/>
        </p:nvPicPr>
        <p:blipFill>
          <a:blip r:embed="rId3" cstate="print"/>
          <a:srcRect l="23054" r="3593" b="29000"/>
          <a:stretch>
            <a:fillRect/>
          </a:stretch>
        </p:blipFill>
        <p:spPr>
          <a:xfrm rot="5400000">
            <a:off x="1567099" y="2041413"/>
            <a:ext cx="2736304" cy="363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706408"/>
          </a:xfrm>
        </p:spPr>
        <p:txBody>
          <a:bodyPr>
            <a:normAutofit fontScale="90000"/>
          </a:bodyPr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043608" y="1075738"/>
            <a:ext cx="810039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за участие в психологически тренинг на тема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“Развиване на екипните взаимоотношения”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2015г. 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Картина 9" descr="сертификат-20.06.2015г..jpg"/>
          <p:cNvPicPr>
            <a:picLocks noChangeAspect="1"/>
          </p:cNvPicPr>
          <p:nvPr/>
        </p:nvPicPr>
        <p:blipFill>
          <a:blip r:embed="rId2" cstate="print"/>
          <a:srcRect l="3593"/>
          <a:stretch>
            <a:fillRect/>
          </a:stretch>
        </p:blipFill>
        <p:spPr>
          <a:xfrm rot="5400000">
            <a:off x="3000111" y="896433"/>
            <a:ext cx="3960991" cy="5857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706408"/>
          </a:xfrm>
        </p:spPr>
        <p:txBody>
          <a:bodyPr>
            <a:normAutofit fontScale="90000"/>
          </a:bodyPr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475656" y="126876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Планиране, организация и управление на обучението по БДП</a:t>
            </a:r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2016 г. </a:t>
            </a:r>
            <a:endParaRPr lang="bg-BG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652120" y="112474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Сертификат за участие в практически семинар на тема: </a:t>
            </a:r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“Работа с ученици с различна степен на обучаемост”,</a:t>
            </a:r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2016г.</a:t>
            </a:r>
            <a:endParaRPr lang="bg-BG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Картина 8" descr="сертификат - 25.06.2016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2276872"/>
            <a:ext cx="3198277" cy="4104456"/>
          </a:xfrm>
          <a:prstGeom prst="rect">
            <a:avLst/>
          </a:prstGeom>
        </p:spPr>
      </p:pic>
      <p:pic>
        <p:nvPicPr>
          <p:cNvPr id="10" name="Картина 9" descr="удостоверение-БДП-2016г..jpg"/>
          <p:cNvPicPr>
            <a:picLocks noChangeAspect="1"/>
          </p:cNvPicPr>
          <p:nvPr/>
        </p:nvPicPr>
        <p:blipFill>
          <a:blip r:embed="rId3" cstate="print"/>
          <a:srcRect l="19461" r="5690" b="27950"/>
          <a:stretch>
            <a:fillRect/>
          </a:stretch>
        </p:blipFill>
        <p:spPr>
          <a:xfrm>
            <a:off x="1331640" y="2060848"/>
            <a:ext cx="3600400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778416"/>
          </a:xfrm>
        </p:spPr>
        <p:txBody>
          <a:bodyPr/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436096" y="1124744"/>
            <a:ext cx="3312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за допълнително обучение на тема: </a:t>
            </a:r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“Научно – методически аспекти на организация на училището и процеса на обучение”, </a:t>
            </a:r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2017г.</a:t>
            </a:r>
            <a:endParaRPr lang="bg-BG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1187624" y="1484784"/>
            <a:ext cx="3888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Сертификат за участие в обучителен курс на тема: </a:t>
            </a:r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“Методи и подходи за решаване на конфликти”, 2016г.</a:t>
            </a:r>
            <a:endParaRPr lang="bg-BG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Картина 10" descr="сертификат-26.03.2016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89954" y="2290566"/>
            <a:ext cx="3672411" cy="4077072"/>
          </a:xfrm>
          <a:prstGeom prst="rect">
            <a:avLst/>
          </a:prstGeom>
        </p:spPr>
      </p:pic>
      <p:pic>
        <p:nvPicPr>
          <p:cNvPr id="8" name="Картина 7" descr="07.06.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19" y="2306092"/>
            <a:ext cx="3041175" cy="4335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706408"/>
          </a:xfrm>
        </p:spPr>
        <p:txBody>
          <a:bodyPr>
            <a:normAutofit fontScale="90000"/>
          </a:bodyPr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259632" y="908720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за участие в обучение на тема: </a:t>
            </a:r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“Професионалното портфолио – инструмент за повишаване постиженията на детето и ученика и за оценка и самооценка на постиженията на учителя”</a:t>
            </a:r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2017г.</a:t>
            </a:r>
            <a:endParaRPr lang="bg-BG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4860032" y="980728"/>
            <a:ext cx="3816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за участие в обучение на тема: </a:t>
            </a:r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“Стимулиране на познавателната активност”</a:t>
            </a:r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2017г.</a:t>
            </a:r>
            <a:endParaRPr lang="bg-BG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Картина 6" descr="сертификат - 21.07.2017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988839"/>
            <a:ext cx="3413202" cy="4464497"/>
          </a:xfrm>
          <a:prstGeom prst="rect">
            <a:avLst/>
          </a:prstGeom>
        </p:spPr>
      </p:pic>
      <p:pic>
        <p:nvPicPr>
          <p:cNvPr id="8" name="Картина 7" descr="сертификат 04.07.2017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348880"/>
            <a:ext cx="3312368" cy="4250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706408"/>
          </a:xfrm>
        </p:spPr>
        <p:txBody>
          <a:bodyPr>
            <a:normAutofit fontScale="90000"/>
          </a:bodyPr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7" name="Правоъгълник 6"/>
          <p:cNvSpPr/>
          <p:nvPr/>
        </p:nvSpPr>
        <p:spPr>
          <a:xfrm>
            <a:off x="1115616" y="90872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за участие в обучение на тема: 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“Създаване и използване на дигитални учебни ресурси”</a:t>
            </a:r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2018г.</a:t>
            </a:r>
            <a:endParaRPr lang="bg-BG" sz="1400" dirty="0"/>
          </a:p>
        </p:txBody>
      </p:sp>
      <p:pic>
        <p:nvPicPr>
          <p:cNvPr id="8" name="Картина 7" descr="сертификат - 05.07.2018 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375727"/>
            <a:ext cx="3845250" cy="5293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272808" cy="77809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II. </a:t>
            </a:r>
            <a:r>
              <a:rPr lang="bg-BG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ФИЛОСОФИЯ НА ПРЕПОДАВАНЕ</a:t>
            </a:r>
            <a:endParaRPr lang="bg-BG" sz="32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980728"/>
            <a:ext cx="7704856" cy="5544616"/>
          </a:xfrm>
        </p:spPr>
        <p:txBody>
          <a:bodyPr>
            <a:normAutofit fontScale="70000" lnSpcReduction="20000"/>
          </a:bodyPr>
          <a:lstStyle/>
          <a:p>
            <a:pPr marL="12700" marR="355600" algn="just">
              <a:lnSpc>
                <a:spcPts val="2110"/>
              </a:lnSpc>
              <a:spcBef>
                <a:spcPts val="605"/>
              </a:spcBef>
              <a:buNone/>
            </a:pPr>
            <a:r>
              <a:rPr lang="ru-RU" sz="2400" spc="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lang="en-US" sz="2400" spc="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lang="ru-RU" sz="4000" spc="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Философията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ми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преподаване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поставя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в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центъра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на </a:t>
            </a:r>
            <a:r>
              <a:rPr lang="ru-RU" sz="4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учебно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възпитателния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процес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ученика, с </a:t>
            </a:r>
            <a:r>
              <a:rPr lang="ru-RU" sz="4000" spc="-2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неговата</a:t>
            </a:r>
            <a:r>
              <a:rPr lang="ru-RU" sz="4000" spc="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познавателна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,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емоционална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и</a:t>
            </a:r>
            <a:r>
              <a:rPr lang="ru-RU" sz="4000" spc="2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творческа</a:t>
            </a:r>
            <a:r>
              <a:rPr lang="ru-RU" sz="4000" spc="4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2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дейност</a:t>
            </a:r>
            <a:r>
              <a:rPr lang="ru-RU" sz="4000" spc="-2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.</a:t>
            </a:r>
          </a:p>
          <a:p>
            <a:pPr marL="12700" marR="355600" algn="just">
              <a:lnSpc>
                <a:spcPts val="2110"/>
              </a:lnSpc>
              <a:spcBef>
                <a:spcPts val="605"/>
              </a:spcBef>
              <a:buNone/>
            </a:pPr>
            <a:r>
              <a:rPr lang="ru-RU" sz="4000" spc="-2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	</a:t>
            </a:r>
            <a:r>
              <a:rPr lang="en-US" sz="4000" spc="-2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	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Образованието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е част 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от 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живота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– </a:t>
            </a:r>
            <a:r>
              <a:rPr lang="ru-RU" sz="4000" spc="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процес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живеене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със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своята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динамика</a:t>
            </a:r>
            <a:r>
              <a:rPr lang="ru-RU" sz="4000" spc="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2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непредсказуемост</a:t>
            </a:r>
            <a:r>
              <a:rPr lang="ru-RU" sz="4000" spc="-2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.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Важно е да 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се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разбира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тази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динамика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 да</a:t>
            </a:r>
            <a:r>
              <a:rPr lang="ru-RU" sz="4000" spc="10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се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отразява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в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училищната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реалност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,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така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че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децата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да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придобиват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чувство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идентичност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и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собствена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2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стойност</a:t>
            </a:r>
            <a:r>
              <a:rPr lang="ru-RU" sz="4000" spc="-2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,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да 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се </a:t>
            </a:r>
            <a:r>
              <a:rPr lang="ru-RU" sz="4000" spc="-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научат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 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общи </a:t>
            </a:r>
            <a:r>
              <a:rPr lang="ru-RU" sz="4000" spc="-2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културни</a:t>
            </a:r>
            <a:r>
              <a:rPr lang="ru-RU" sz="4000" spc="-2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ценности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зачитане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правата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</a:t>
            </a:r>
            <a:r>
              <a:rPr lang="ru-RU" sz="4000" spc="5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другите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.</a:t>
            </a:r>
            <a:endParaRPr lang="ru-RU" sz="4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/>
            </a:endParaRPr>
          </a:p>
          <a:p>
            <a:pPr marL="12700" algn="just">
              <a:lnSpc>
                <a:spcPts val="1850"/>
              </a:lnSpc>
              <a:buNone/>
            </a:pP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	</a:t>
            </a:r>
            <a:r>
              <a:rPr lang="en-US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	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Училищната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среда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е </a:t>
            </a:r>
            <a:r>
              <a:rPr lang="ru-RU" sz="4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тази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, </a:t>
            </a:r>
            <a:r>
              <a:rPr lang="ru-RU" sz="4000" spc="-4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която</a:t>
            </a:r>
            <a:r>
              <a:rPr lang="ru-RU" sz="4000" spc="-4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следва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да 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се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адаптира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към</a:t>
            </a:r>
            <a:r>
              <a:rPr lang="ru-RU" sz="4000" spc="19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децата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,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отчитайки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техните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различия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индивидуални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особености</a:t>
            </a:r>
            <a:r>
              <a:rPr lang="ru-RU" sz="4000" spc="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,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а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не 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обратното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.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 </a:t>
            </a:r>
            <a:r>
              <a:rPr lang="ru-RU" sz="4000" spc="-3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когато</a:t>
            </a:r>
            <a:r>
              <a:rPr lang="ru-RU" sz="4000" spc="-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поставяме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акцент </a:t>
            </a:r>
            <a:r>
              <a:rPr lang="ru-RU" sz="4000" spc="-3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върху</a:t>
            </a:r>
            <a:r>
              <a:rPr lang="ru-RU" sz="4000" spc="-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индивидуалния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 </a:t>
            </a:r>
            <a:r>
              <a:rPr lang="ru-RU" sz="4000" spc="-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подход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следва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да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разбираме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и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уважаваме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достигнатия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етап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 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развитие на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детето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същевременно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с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това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да </a:t>
            </a:r>
            <a:r>
              <a:rPr lang="ru-RU" sz="4000" spc="-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го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обсипваме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с  </a:t>
            </a:r>
            <a:r>
              <a:rPr lang="ru-RU" sz="4000" spc="-2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подходящи</a:t>
            </a:r>
            <a:r>
              <a:rPr lang="ru-RU" sz="4000" spc="-2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дейности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, </a:t>
            </a:r>
            <a:r>
              <a:rPr lang="ru-RU" sz="4000" spc="-3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които</a:t>
            </a:r>
            <a:r>
              <a:rPr lang="ru-RU" sz="4000" spc="-3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му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осигуряват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чувство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на</a:t>
            </a:r>
            <a:r>
              <a:rPr lang="ru-RU" sz="4000" spc="4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успех,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предизвикателства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и </a:t>
            </a:r>
            <a:r>
              <a:rPr lang="ru-RU" sz="4000" spc="-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емоционален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2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комфорт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– </a:t>
            </a:r>
            <a:r>
              <a:rPr lang="ru-RU" sz="4000" spc="-4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т.е.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това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</a:t>
            </a:r>
            <a:r>
              <a:rPr lang="ru-RU" sz="4000" spc="-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да </a:t>
            </a:r>
            <a:r>
              <a:rPr lang="ru-RU" sz="4000" spc="-3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го </a:t>
            </a:r>
            <a:r>
              <a:rPr lang="ru-RU" sz="4000" spc="-1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прави</a:t>
            </a:r>
            <a:r>
              <a:rPr lang="ru-RU" sz="4000" spc="-1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  </a:t>
            </a:r>
            <a:r>
              <a:rPr lang="ru-RU" sz="4000" spc="-15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щастливо</a:t>
            </a:r>
            <a:r>
              <a:rPr lang="ru-RU" sz="4000" spc="-15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/>
              </a:rPr>
              <a:t>.</a:t>
            </a:r>
            <a:endParaRPr lang="ru-RU" sz="4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/>
            </a:endParaRPr>
          </a:p>
          <a:p>
            <a:pPr algn="just">
              <a:buNone/>
            </a:pPr>
            <a:endParaRPr lang="bg-BG" sz="2000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 algn="just">
              <a:buNone/>
            </a:pPr>
            <a:endParaRPr lang="bg-BG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sz="2000" dirty="0" smtClean="0">
              <a:solidFill>
                <a:schemeClr val="accent1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sz="26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81192" cy="85010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III. </a:t>
            </a:r>
            <a:r>
              <a:rPr lang="be-BY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Методи на преподаване</a:t>
            </a:r>
            <a:endParaRPr lang="bg-BG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124744"/>
            <a:ext cx="7416824" cy="518457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Задачи за </a:t>
            </a:r>
            <a:r>
              <a:rPr lang="bg-BG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самостятелна</a:t>
            </a: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работа. 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Тестови задачи.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Указания за работа. 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Нагледни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средства :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мултимедиен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проектор,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бяла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дъска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be-BY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интерактивна дъска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Учебен софтуер.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Работа с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полезни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изто</a:t>
            </a: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ници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от интернет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пространството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Оценяване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постиженията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учащите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Форми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за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обратна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връзка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учащите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– в края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занаятието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в края на срока. 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Разработки на уроци.</a:t>
            </a:r>
            <a:endParaRPr lang="en-US" b="1" i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81192" cy="99412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III. </a:t>
            </a:r>
            <a:r>
              <a:rPr lang="be-BY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Методи на преподаване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96752"/>
            <a:ext cx="7890080" cy="54006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Използвани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ресурси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по БЕЛ - ООП  и ИУЧ–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учебници, учебни тетрадки и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помагала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  </a:t>
            </a:r>
            <a:r>
              <a:rPr lang="bg-BG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клас </a:t>
            </a:r>
            <a:r>
              <a:rPr lang="bg-BG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– Учебник по български език  -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издателство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“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Булвест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-2000” ;</a:t>
            </a: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Учебник по литература  -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издателство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“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Булвест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-2000” </a:t>
            </a:r>
            <a:endParaRPr lang="bg-BG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CD</a:t>
            </a:r>
            <a:r>
              <a:rPr lang="bg-BG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съответното издателство;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електронен учебник;</a:t>
            </a:r>
            <a:endParaRPr lang="bg-BG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помагала с упражнения,</a:t>
            </a: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табла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постери;</a:t>
            </a: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презентации;</a:t>
            </a: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подходящи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тестове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Използвани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ресурси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по история и цивилизации - ООП   -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учебници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тетрадки и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помагала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 , VI, VII  </a:t>
            </a:r>
            <a:r>
              <a:rPr lang="bg-BG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клас </a:t>
            </a:r>
            <a:r>
              <a:rPr lang="bg-BG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– Учебник по история и цивилизации  -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издателство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“Анубис” ;</a:t>
            </a: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CD</a:t>
            </a:r>
            <a:r>
              <a:rPr lang="bg-BG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съответното издателство;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57300" lvl="2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електронен учебник;</a:t>
            </a:r>
            <a:endParaRPr lang="bg-BG" sz="2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помагала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 упражнения,</a:t>
            </a: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табла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постери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;</a:t>
            </a: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презентации;</a:t>
            </a:r>
          </a:p>
          <a:p>
            <a:pPr marL="1200150" lvl="2" indent="-28575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подходящи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тестове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>
              <a:buNone/>
            </a:pP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890080" cy="292894"/>
          </a:xfrm>
        </p:spPr>
        <p:txBody>
          <a:bodyPr>
            <a:normAutofit fontScale="90000"/>
          </a:bodyPr>
          <a:lstStyle/>
          <a:p>
            <a:pPr algn="r"/>
            <a:r>
              <a:rPr lang="be-BY" dirty="0" smtClean="0">
                <a:latin typeface="Monotype Corsiva" pitchFamily="66" charset="0"/>
              </a:rPr>
              <a:t>“</a:t>
            </a:r>
            <a:br>
              <a:rPr lang="be-BY" dirty="0" smtClean="0">
                <a:latin typeface="Monotype Corsiva" pitchFamily="66" charset="0"/>
              </a:rPr>
            </a:br>
            <a:r>
              <a:rPr lang="be-BY" dirty="0">
                <a:latin typeface="Monotype Corsiva" pitchFamily="66" charset="0"/>
              </a:rPr>
              <a:t/>
            </a:r>
            <a:br>
              <a:rPr lang="be-BY" dirty="0">
                <a:latin typeface="Monotype Corsiva" pitchFamily="66" charset="0"/>
              </a:rPr>
            </a:br>
            <a:r>
              <a:rPr lang="be-BY" dirty="0" smtClean="0">
                <a:latin typeface="Monotype Corsiva" pitchFamily="66" charset="0"/>
              </a:rPr>
              <a:t/>
            </a:r>
            <a:br>
              <a:rPr lang="be-BY" dirty="0" smtClean="0">
                <a:latin typeface="Monotype Corsiva" pitchFamily="66" charset="0"/>
              </a:rPr>
            </a:br>
            <a:r>
              <a:rPr lang="be-BY" dirty="0">
                <a:latin typeface="Monotype Corsiva" pitchFamily="66" charset="0"/>
              </a:rPr>
              <a:t/>
            </a:r>
            <a:br>
              <a:rPr lang="be-BY" dirty="0">
                <a:latin typeface="Monotype Corsiva" pitchFamily="66" charset="0"/>
              </a:rPr>
            </a:br>
            <a:r>
              <a:rPr lang="be-BY" dirty="0" smtClean="0">
                <a:latin typeface="Monotype Corsiva" pitchFamily="66" charset="0"/>
              </a:rPr>
              <a:t/>
            </a:r>
            <a:br>
              <a:rPr lang="be-BY" dirty="0" smtClean="0">
                <a:latin typeface="Monotype Corsiva" pitchFamily="66" charset="0"/>
              </a:rPr>
            </a:br>
            <a:r>
              <a:rPr lang="be-BY" dirty="0" smtClean="0">
                <a:latin typeface="Monotype Corsiva" pitchFamily="66" charset="0"/>
              </a:rPr>
              <a:t>Успехът </a:t>
            </a:r>
            <a:r>
              <a:rPr lang="be-BY" dirty="0" smtClean="0">
                <a:latin typeface="Monotype Corsiva" pitchFamily="66" charset="0"/>
              </a:rPr>
              <a:t>не е никога окончателен. Провалът не е никога фатален. Единственото важно е смелостта.” Уинстън Чърчил </a:t>
            </a:r>
            <a:endParaRPr lang="bg-BG" dirty="0">
              <a:latin typeface="Monotype Corsiva" pitchFamily="66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09184" cy="99412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III. </a:t>
            </a:r>
            <a:r>
              <a:rPr lang="be-BY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Методи на преподаване</a:t>
            </a:r>
            <a:endParaRPr lang="bg-BG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52736"/>
            <a:ext cx="7704856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g-BG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Област на преподаване  -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БЕЛ</a:t>
            </a:r>
            <a:endParaRPr lang="bg-BG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Познава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строежа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езика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(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звукове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/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букви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думи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изречения, текст). Ориентира се в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ситуацията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общуване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определяйки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целта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предмета,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участниците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условията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общуване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включително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при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електронно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общуване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Проявява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адекватно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речево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поведение в публично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общуване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Разпознава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повествованието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описанието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разсъждението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в текста.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Възприема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осмисля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обработва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информация от описателен текст, от повествователен текст и от текст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разсъждение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endParaRPr lang="bg-BG" sz="26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850106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III. </a:t>
            </a:r>
            <a:r>
              <a:rPr lang="be-BY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Методи на преподаване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bg-BG" b="1" i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Основни функции: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Планиране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подготовка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учебния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процес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Провеждане на консултативна дейност с ученици и родители;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Използване на учебно-технически средства и материали, подходящи за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постигане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оптимални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резултати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в конкретна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ситуация; 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Изграждане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нови знания, умения, компетентности и ценности у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Диагностика,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оценяване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отчитане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постиженията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Организационни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функции;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Обогатяване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учебния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процес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интересни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факти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занимателни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елементи;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Опазване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живота 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здравето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bg-BG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81192" cy="850106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III. </a:t>
            </a:r>
            <a:r>
              <a:rPr lang="be-BY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Методи на преподаване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340768"/>
            <a:ext cx="7632848" cy="51331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При оценяването на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ефективността на преподаването и на постиженията на учениците трябва: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Оценката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а е реална, обективна и обоснована.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Да е системна и последователна. Проверка - чрез текущ контрол – беседа, самостоятелна работа, изпълнение на проект и др.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Да стимулира, поощрява и направлява активността на ученика.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Индивидуална допълнителна работа с ученици, срещащи затруднения в усвояване на учебното съдържание.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Редовно информиране и обсъждане с родителите на постиженията и трудностите на техните деца.</a:t>
            </a:r>
          </a:p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704856" cy="70609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IV.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Връзка между учители и ученици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196752"/>
            <a:ext cx="7746064" cy="50516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Взаимодействие между учителя и ученика </a:t>
            </a:r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-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приемане на ученика като съвкупност от силни и слаби страни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-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добронамерена позиция и добронамерено отношение към ученика като към човешко същество, което заслужава доверие и уважение не само в случаите, когато участва активно в учебния процес, но и в моменти, когато проявява незаинтересованост, лошо настроение и не спазва дисциплината.</a:t>
            </a:r>
          </a:p>
          <a:p>
            <a:endParaRPr lang="bg-BG" dirty="0" smtClean="0"/>
          </a:p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1430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4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endParaRPr lang="bg-BG" dirty="0"/>
          </a:p>
        </p:txBody>
      </p:sp>
      <p:pic>
        <p:nvPicPr>
          <p:cNvPr id="4" name="Контейнер за съдържание 3" descr="Заедно под слънцето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109" t="21770" r="16873" b="48230"/>
          <a:stretch>
            <a:fillRect/>
          </a:stretch>
        </p:blipFill>
        <p:spPr>
          <a:xfrm>
            <a:off x="1115616" y="1628800"/>
            <a:ext cx="3726414" cy="2664296"/>
          </a:xfrm>
        </p:spPr>
      </p:pic>
      <p:pic>
        <p:nvPicPr>
          <p:cNvPr id="5" name="Картина 4" descr="Заедно под слънцето-2.jpg"/>
          <p:cNvPicPr>
            <a:picLocks noChangeAspect="1"/>
          </p:cNvPicPr>
          <p:nvPr/>
        </p:nvPicPr>
        <p:blipFill>
          <a:blip r:embed="rId3" cstate="print"/>
          <a:srcRect l="18563" t="15350" r="18563" b="55250"/>
          <a:stretch>
            <a:fillRect/>
          </a:stretch>
        </p:blipFill>
        <p:spPr>
          <a:xfrm>
            <a:off x="4932040" y="3356992"/>
            <a:ext cx="3888432" cy="2856318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4932040" y="1268760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Благотворителен концерт </a:t>
            </a:r>
          </a:p>
          <a:p>
            <a:pPr algn="ctr"/>
            <a:r>
              <a:rPr lang="be-BY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“Заедно под слънцето”  03.06.2006 г. </a:t>
            </a:r>
            <a:endParaRPr lang="bg-BG" sz="32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115616" y="429309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6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 благотворителната инициатива бяха поканени Весела Лечева-председател на ДАМС, заместник-председателят на агенцията проф. Веселин Маргаритов, началникът на РИО – гр. Хасково Иван  Панайотов, заместник-министъра на образованието К. Атанасов, кметът на Община Свиленград  Г. Манолов и много други  гости.</a:t>
            </a:r>
            <a:endParaRPr lang="bg-BG" sz="16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850106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4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bg-BG" b="1" u="sn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140 години ОУ “Христо Ботев”, с. Левка</a:t>
            </a:r>
            <a:endParaRPr lang="bg-BG" b="1" u="sng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Картина 3" descr="покана отвъ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988840"/>
            <a:ext cx="403244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 descr="покана вътр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077072"/>
            <a:ext cx="396044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 descr="ps.jpg"/>
          <p:cNvPicPr>
            <a:picLocks noChangeAspect="1"/>
          </p:cNvPicPr>
          <p:nvPr/>
        </p:nvPicPr>
        <p:blipFill>
          <a:blip r:embed="rId4" cstate="print"/>
          <a:srcRect l="2096" b="2751"/>
          <a:stretch>
            <a:fillRect/>
          </a:stretch>
        </p:blipFill>
        <p:spPr>
          <a:xfrm>
            <a:off x="5436096" y="2060848"/>
            <a:ext cx="3165095" cy="448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778416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4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endParaRPr lang="bg-BG" sz="44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1043608" y="692697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Обновената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стая на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подготвителна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група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 </a:t>
            </a:r>
            <a:b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реализирана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по НП “Модернизация на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материалната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база в училище” – 2014/2015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година</a:t>
            </a:r>
            <a:endParaRPr lang="bg-BG" sz="20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" name="Картина 9" descr="10917336_873880982651659_181674485813909208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564904"/>
            <a:ext cx="417586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 descr="10998077_896489523724138_77701673843227999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060848"/>
            <a:ext cx="356388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560840" cy="8504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36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endParaRPr lang="bg-BG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72816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2800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bg-BG" sz="2800" b="1" dirty="0" smtClean="0">
              <a:solidFill>
                <a:schemeClr val="accent1"/>
              </a:solidFill>
              <a:latin typeface="Monotype Corsiva" pitchFamily="66" charset="0"/>
            </a:endParaRPr>
          </a:p>
          <a:p>
            <a:endParaRPr lang="bg-BG" sz="2800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331640" y="1196752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Проектна дейност</a:t>
            </a:r>
            <a:endParaRPr lang="en-US" sz="32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be-BY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2016/2017 учебна година</a:t>
            </a:r>
            <a:endParaRPr lang="bg-BG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Картина 8" descr="банер пл.jpg"/>
          <p:cNvPicPr>
            <a:picLocks noChangeAspect="1"/>
          </p:cNvPicPr>
          <p:nvPr/>
        </p:nvPicPr>
        <p:blipFill>
          <a:blip r:embed="rId2" cstate="print"/>
          <a:srcRect l="26200" t="13251" r="17801" b="29000"/>
          <a:stretch>
            <a:fillRect/>
          </a:stretch>
        </p:blipFill>
        <p:spPr>
          <a:xfrm>
            <a:off x="7236296" y="0"/>
            <a:ext cx="1907704" cy="249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 descr="твч  плет.jpg"/>
          <p:cNvPicPr>
            <a:picLocks noChangeAspect="1"/>
          </p:cNvPicPr>
          <p:nvPr/>
        </p:nvPicPr>
        <p:blipFill>
          <a:blip r:embed="rId3" cstate="print"/>
          <a:srcRect l="3538" t="13251" r="4325" b="15350"/>
          <a:stretch>
            <a:fillRect/>
          </a:stretch>
        </p:blipFill>
        <p:spPr>
          <a:xfrm>
            <a:off x="1331640" y="2204864"/>
            <a:ext cx="7344816" cy="438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460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Клубове по проект “Плетеница от етноси”, финансиран от ЦОИДУЕМ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Картина 2" descr="модерни.jpg"/>
          <p:cNvPicPr>
            <a:picLocks noChangeAspect="1"/>
          </p:cNvPicPr>
          <p:nvPr/>
        </p:nvPicPr>
        <p:blipFill>
          <a:blip r:embed="rId2" cstate="print"/>
          <a:srcRect l="16925" t="29000" r="11413" b="18500"/>
          <a:stretch>
            <a:fillRect/>
          </a:stretch>
        </p:blipFill>
        <p:spPr>
          <a:xfrm>
            <a:off x="1187624" y="1556792"/>
            <a:ext cx="3672407" cy="229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 descr="плет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005064"/>
            <a:ext cx="3672408" cy="249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плет танци м.jpg"/>
          <p:cNvPicPr>
            <a:picLocks noChangeAspect="1"/>
          </p:cNvPicPr>
          <p:nvPr/>
        </p:nvPicPr>
        <p:blipFill>
          <a:blip r:embed="rId4" cstate="print"/>
          <a:srcRect l="9051" t="16401" r="8263" b="20600"/>
          <a:stretch>
            <a:fillRect/>
          </a:stretch>
        </p:blipFill>
        <p:spPr>
          <a:xfrm>
            <a:off x="5076056" y="1556792"/>
            <a:ext cx="3600400" cy="2293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 descr="мажоретки.jpg"/>
          <p:cNvPicPr>
            <a:picLocks noChangeAspect="1"/>
          </p:cNvPicPr>
          <p:nvPr/>
        </p:nvPicPr>
        <p:blipFill>
          <a:blip r:embed="rId5" cstate="print"/>
          <a:srcRect l="1963" t="23351" r="30312" b="2313"/>
          <a:stretch>
            <a:fillRect/>
          </a:stretch>
        </p:blipFill>
        <p:spPr>
          <a:xfrm>
            <a:off x="5002688" y="4005064"/>
            <a:ext cx="3601759" cy="243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746064" cy="50405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36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r>
              <a:rPr lang="bg-BG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bg-BG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bg-BG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Контейнер за съдържание 12" descr="бърз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780928"/>
            <a:ext cx="4126375" cy="3094781"/>
          </a:xfrm>
        </p:spPr>
      </p:pic>
      <p:sp>
        <p:nvSpPr>
          <p:cNvPr id="14" name="Текстово поле 13"/>
          <p:cNvSpPr txBox="1"/>
          <p:nvPr/>
        </p:nvSpPr>
        <p:spPr>
          <a:xfrm>
            <a:off x="1331640" y="98072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 “Твоят час” – 2016/2017 учебна година </a:t>
            </a:r>
            <a:endParaRPr lang="bg-BG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Vision\Downloads\DSC001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780928"/>
            <a:ext cx="3657600" cy="3096344"/>
          </a:xfrm>
          <a:prstGeom prst="rect">
            <a:avLst/>
          </a:prstGeom>
          <a:noFill/>
        </p:spPr>
      </p:pic>
      <p:sp>
        <p:nvSpPr>
          <p:cNvPr id="7" name="Текстово поле 6"/>
          <p:cNvSpPr txBox="1"/>
          <p:nvPr/>
        </p:nvSpPr>
        <p:spPr>
          <a:xfrm>
            <a:off x="1619672" y="20608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Клуб “Бързи, смели , сръчни”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6516216" y="21328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Клуб “Футбол”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94122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СЪДЪРЖАНИЕ</a:t>
            </a:r>
            <a:endParaRPr lang="bg-BG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340768"/>
            <a:ext cx="7241232" cy="50611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I. </a:t>
            </a:r>
            <a:r>
              <a:rPr lang="bg-BG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Автобиография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II. </a:t>
            </a:r>
            <a:r>
              <a:rPr lang="bg-BG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Философия на преподаване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III. </a:t>
            </a:r>
            <a:r>
              <a:rPr lang="be-BY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Методи на преподаване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IV. </a:t>
            </a:r>
            <a:r>
              <a:rPr lang="be-BY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Връзка между учители и ученици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VI. </a:t>
            </a:r>
            <a:r>
              <a:rPr lang="be-BY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Други умения и компетентности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VII. </a:t>
            </a:r>
            <a:r>
              <a:rPr lang="be-BY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Самонаблюдение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VIII. </a:t>
            </a:r>
            <a:r>
              <a:rPr lang="be-BY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Бъдещи планове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IX.</a:t>
            </a:r>
            <a:r>
              <a:rPr lang="be-BY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Отличия и награди</a:t>
            </a:r>
            <a:endParaRPr lang="bg-BG" sz="2800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Картина 3" descr="ABAprinciplesforteac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3284984"/>
            <a:ext cx="2684016" cy="297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49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bg-BG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Контейнер за съдържание 14" descr="тв ч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3140968"/>
            <a:ext cx="3657600" cy="2743200"/>
          </a:xfrm>
        </p:spPr>
      </p:pic>
      <p:pic>
        <p:nvPicPr>
          <p:cNvPr id="14" name="Контейнер за съдържание 13" descr="испанк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3657600" cy="2991817"/>
          </a:xfrm>
        </p:spPr>
      </p:pic>
      <p:sp>
        <p:nvSpPr>
          <p:cNvPr id="16" name="Текстово поле 15"/>
          <p:cNvSpPr txBox="1"/>
          <p:nvPr/>
        </p:nvSpPr>
        <p:spPr>
          <a:xfrm>
            <a:off x="1331640" y="155679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Проект “Твоят час”</a:t>
            </a:r>
          </a:p>
          <a:p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Клуб “Пътешествие с танца”</a:t>
            </a:r>
          </a:p>
          <a:p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2017/2018 учебна година 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4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endParaRPr lang="bg-BG" dirty="0"/>
          </a:p>
        </p:txBody>
      </p:sp>
      <p:pic>
        <p:nvPicPr>
          <p:cNvPr id="11" name="Контейнер за съдържание 10" descr="седмица на четенето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564904"/>
            <a:ext cx="5778029" cy="40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ово поле 3"/>
          <p:cNvSpPr txBox="1"/>
          <p:nvPr/>
        </p:nvSpPr>
        <p:spPr>
          <a:xfrm>
            <a:off x="1403648" y="148478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Четвърта Национална седмица на четенето, 2018г.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Картина 4" descr="ч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196752"/>
            <a:ext cx="2795803" cy="209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V. </a:t>
            </a:r>
            <a:r>
              <a:rPr lang="be-BY" sz="4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Постижения на ученици</a:t>
            </a:r>
            <a:endParaRPr lang="bg-BG" dirty="0"/>
          </a:p>
        </p:txBody>
      </p:sp>
      <p:pic>
        <p:nvPicPr>
          <p:cNvPr id="11" name="Контейнер за съдържание 10" descr="нб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802" t="24770" r="15699" b="13731"/>
          <a:stretch>
            <a:fillRect/>
          </a:stretch>
        </p:blipFill>
        <p:spPr>
          <a:xfrm>
            <a:off x="1475656" y="1988840"/>
            <a:ext cx="6624736" cy="4092454"/>
          </a:xfrm>
        </p:spPr>
      </p:pic>
      <p:sp>
        <p:nvSpPr>
          <p:cNvPr id="4" name="Текстово поле 3"/>
          <p:cNvSpPr txBox="1"/>
          <p:nvPr/>
        </p:nvSpPr>
        <p:spPr>
          <a:xfrm>
            <a:off x="1259632" y="141277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Ден на народните будители, 2018г.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560840" cy="77809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VI.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Други умения и компетентности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124744"/>
            <a:ext cx="8034096" cy="51236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ПРОФЕСИОНАЛНИ</a:t>
            </a:r>
            <a:endParaRPr lang="bg-BG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Добри взаимоотношения и организационни връзки с: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Управленския и административен персонал на училището;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 и родители;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Учители и учители ЦДО от училището;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Колеги от други училища;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Експерти от РУО на МОН;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Институти и звена за квалификация на учители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</a:rPr>
              <a:t>. 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Ø"/>
            </a:pPr>
            <a:endParaRPr lang="bg-BG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60840" cy="7780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Monotype Corsiva" pitchFamily="66" charset="0"/>
              </a:rPr>
              <a:t>VI. </a:t>
            </a:r>
            <a:r>
              <a:rPr lang="be-BY" b="1" dirty="0" smtClean="0">
                <a:latin typeface="Monotype Corsiva" pitchFamily="66" charset="0"/>
              </a:rPr>
              <a:t>Други умения и компетентности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980728"/>
            <a:ext cx="7560840" cy="549322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ПРОФЕСИОНАЛНИ</a:t>
            </a:r>
            <a:endParaRPr lang="bg-BG" b="1" i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bg-BG" b="1" i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Отговорности:</a:t>
            </a:r>
            <a:endParaRPr lang="en-US" b="1" i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Член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методическото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обединение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учителите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по БЕЛ,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чужди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езици, история и </a:t>
            </a:r>
            <a:r>
              <a:rPr lang="bg-BG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цивилизции</a:t>
            </a: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география и икономика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Член на СБКО;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Работа по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проекти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: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НП “Модернизация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материалната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база в училище” – 2014/2015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учебна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година</a:t>
            </a:r>
            <a:endParaRPr lang="bg-BG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Проект “Плетеница от етноси”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проектът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се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осъществява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финансовата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подкрепа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Център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за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образователна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интеграция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децата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от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етническите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малцинства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-201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6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-201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7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уч.г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Проект "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Твоят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час“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- o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перативна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програма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"Наука и образование за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интелигентен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растеж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" 2014-2020 г.  - 201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6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-201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7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 и 2017 – 2018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уч.г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Процедура на </a:t>
            </a:r>
            <a:r>
              <a:rPr lang="ru-RU" sz="25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директно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5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предоставяне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5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5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безвъзмездна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5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финансова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5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помощ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: BG05M20P001-2.004 "РАЗВИТИЕ НА СПОСОБНОСТИТЕ НА УЧЕНИЦИТЕ И ПОВИШАВАНЕ НА МОТИВАЦИЯТА ИМ ЗА УЧЕНЕ ЧРЕЗ ДЕЙНОСТИ, РАЗВИВАЩИ СПЕЦИФИЧНИ ЗНАНИЯ, УМЕНИЯ И КОМПЕТЕНТНОСТИ (ТВОЯТ ЧАС) – ФАЗА 1"</a:t>
            </a:r>
          </a:p>
          <a:p>
            <a:pPr>
              <a:buFont typeface="Wingdings" pitchFamily="2" charset="2"/>
              <a:buChar char="Ø"/>
            </a:pPr>
            <a:endParaRPr lang="bg-BG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VII. </a:t>
            </a:r>
            <a:r>
              <a:rPr lang="be-BY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Самонаблюдение</a:t>
            </a:r>
            <a:endParaRPr lang="bg-BG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bg-BG" sz="7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buNone/>
            </a:pPr>
            <a:endParaRPr lang="bg-BG" sz="7200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1115616" y="1268759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Старая се да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отговарям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потребностите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си,  да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познавам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характерните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им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особености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за да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мога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се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справям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изникващите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проблеми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часовете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не само.</a:t>
            </a:r>
          </a:p>
          <a:p>
            <a:pPr algn="just"/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Силна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страна -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стремеж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към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самообучение и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самоусъвършенстване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Най-важно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е да не се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отказваш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да се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самообучаваш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през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целия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си живот.</a:t>
            </a:r>
          </a:p>
          <a:p>
            <a:pPr algn="just"/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Свободата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е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най-важна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но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трябва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да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можеш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я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използваш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Чрез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допълнителна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работа с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си се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опитвам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да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ги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мотивирам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Отговарям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въпросите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им честно и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навреме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Уважение,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взаиморазбиране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търпимост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основата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взаимоотношенията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ми с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учениците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Зачитам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достойнството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честта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всяко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дете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опитвам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се да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бъда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справедлива при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решаването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конфликти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 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VIII. </a:t>
            </a:r>
            <a:r>
              <a:rPr lang="bg-BG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Бъдещи планове</a:t>
            </a:r>
            <a:endParaRPr lang="bg-BG" sz="4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Занапред в преподавателската си дейност ще продължа да поставям учениците на първо място – техните нужди както учебни така и емоционални. </a:t>
            </a: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Ще се стремя да бъда в крак с нововъведенията в методите на преподаване, в съвременните технологии.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Посещаване на курсове и обучения в областта на педагогиката.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Запознаване с методична литература. </a:t>
            </a:r>
          </a:p>
          <a:p>
            <a:pPr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Усъвършенстване на уменията за планиране и подбор на подходящи, нови и интересни методи, средства и материали, подходящи за съответната тема. </a:t>
            </a:r>
            <a:endParaRPr lang="bg-BG" dirty="0" smtClean="0">
              <a:solidFill>
                <a:schemeClr val="bg2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bg-BG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Като класен ръководител на пети клас ще се стремим да създадем добри екипни взаимоотношения.</a:t>
            </a:r>
          </a:p>
          <a:p>
            <a:endParaRPr lang="bg-BG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890080" cy="792088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IX.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Отличия и резултати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980728"/>
            <a:ext cx="7818072" cy="108012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bg-BG" sz="26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Грамота от Община Свиленград  - номинация за </a:t>
            </a:r>
            <a:r>
              <a:rPr lang="bg-BG" sz="26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“Учител на годината”-2005</a:t>
            </a:r>
            <a:r>
              <a:rPr lang="bg-BG" sz="26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за постигнати отлични резултати в учебно – възпитателната работа</a:t>
            </a:r>
          </a:p>
          <a:p>
            <a:pPr>
              <a:buFont typeface="Wingdings" pitchFamily="2" charset="2"/>
              <a:buChar char="Ø"/>
            </a:pPr>
            <a:r>
              <a:rPr lang="be-BY" sz="26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Диплом от </a:t>
            </a:r>
            <a:r>
              <a:rPr lang="bg-BG" sz="26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Община Свиленград за участие в общинска конференция “Училището – желана територия на ученика”</a:t>
            </a:r>
          </a:p>
          <a:p>
            <a:pPr>
              <a:buFont typeface="Wingdings" pitchFamily="2" charset="2"/>
              <a:buChar char="Ø"/>
            </a:pPr>
            <a:endParaRPr lang="bg-BG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Ø"/>
            </a:pPr>
            <a:endParaRPr lang="bg-BG" dirty="0" smtClean="0">
              <a:solidFill>
                <a:schemeClr val="accent1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Ø"/>
            </a:pPr>
            <a:endParaRPr lang="bg-BG" dirty="0" smtClean="0">
              <a:solidFill>
                <a:schemeClr val="accent1"/>
              </a:solidFill>
              <a:latin typeface="Monotype Corsiva" pitchFamily="66" charset="0"/>
            </a:endParaRPr>
          </a:p>
          <a:p>
            <a:endParaRPr lang="bg-BG" dirty="0"/>
          </a:p>
        </p:txBody>
      </p:sp>
      <p:pic>
        <p:nvPicPr>
          <p:cNvPr id="9" name="Картина 8" descr="Грамота - 2005 г..jpg"/>
          <p:cNvPicPr>
            <a:picLocks noChangeAspect="1"/>
          </p:cNvPicPr>
          <p:nvPr/>
        </p:nvPicPr>
        <p:blipFill>
          <a:blip r:embed="rId2" cstate="print"/>
          <a:srcRect l="6587" b="3801"/>
          <a:stretch>
            <a:fillRect/>
          </a:stretch>
        </p:blipFill>
        <p:spPr>
          <a:xfrm>
            <a:off x="1475656" y="2132856"/>
            <a:ext cx="3063642" cy="4407965"/>
          </a:xfrm>
          <a:prstGeom prst="rect">
            <a:avLst/>
          </a:prstGeom>
        </p:spPr>
      </p:pic>
      <p:pic>
        <p:nvPicPr>
          <p:cNvPr id="10" name="Картина 9" descr="диплом - 2007 г..jpg"/>
          <p:cNvPicPr>
            <a:picLocks noChangeAspect="1"/>
          </p:cNvPicPr>
          <p:nvPr/>
        </p:nvPicPr>
        <p:blipFill>
          <a:blip r:embed="rId3" cstate="print"/>
          <a:srcRect l="3593"/>
          <a:stretch>
            <a:fillRect/>
          </a:stretch>
        </p:blipFill>
        <p:spPr>
          <a:xfrm>
            <a:off x="5220072" y="2132856"/>
            <a:ext cx="3173855" cy="4449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7064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IX.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Отличия и резултати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5399584" y="1052736"/>
            <a:ext cx="3492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Грамота от Общински съвет на СБУ - Свиленград  - номинация за </a:t>
            </a:r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“Учител на годината”-2008 – </a:t>
            </a:r>
          </a:p>
          <a:p>
            <a:pPr algn="r"/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основно образование</a:t>
            </a:r>
            <a:endParaRPr lang="bg-BG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Картина 5" descr="Грамота - 2008 г. - СБУ.jpg"/>
          <p:cNvPicPr>
            <a:picLocks noChangeAspect="1"/>
          </p:cNvPicPr>
          <p:nvPr/>
        </p:nvPicPr>
        <p:blipFill>
          <a:blip r:embed="rId2" cstate="print"/>
          <a:srcRect l="5090"/>
          <a:stretch>
            <a:fillRect/>
          </a:stretch>
        </p:blipFill>
        <p:spPr>
          <a:xfrm>
            <a:off x="5652120" y="2204864"/>
            <a:ext cx="3024336" cy="4351731"/>
          </a:xfrm>
          <a:prstGeom prst="rect">
            <a:avLst/>
          </a:prstGeom>
        </p:spPr>
      </p:pic>
      <p:pic>
        <p:nvPicPr>
          <p:cNvPr id="5" name="Картина 4" descr="Грамота -2008 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75655" y="1988840"/>
            <a:ext cx="3672409" cy="4392489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1115616" y="134076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be-BY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Грамота от </a:t>
            </a:r>
            <a:r>
              <a:rPr lang="bg-B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Община Свиленград за участие в общинска конференция “</a:t>
            </a:r>
            <a:r>
              <a:rPr lang="bg-BG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Училището – желана територия на ученика”, 2008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IX.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Отличия и резултати</a:t>
            </a:r>
            <a:endParaRPr lang="bg-BG" dirty="0"/>
          </a:p>
        </p:txBody>
      </p:sp>
      <p:pic>
        <p:nvPicPr>
          <p:cNvPr id="3" name="Картина 2" descr="Грамота -2015 г..jpg"/>
          <p:cNvPicPr>
            <a:picLocks noChangeAspect="1"/>
          </p:cNvPicPr>
          <p:nvPr/>
        </p:nvPicPr>
        <p:blipFill>
          <a:blip r:embed="rId2" cstate="print"/>
          <a:srcRect l="3593" t="4851" r="599" b="2751"/>
          <a:stretch>
            <a:fillRect/>
          </a:stretch>
        </p:blipFill>
        <p:spPr>
          <a:xfrm>
            <a:off x="1475656" y="1340768"/>
            <a:ext cx="3718231" cy="5112568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5508104" y="2348880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Грамота от ръководството на ОУ “Христо Ботев”, с. Левка за постигнати високи резултати и доказан професионализъм в учебно-възпитателната работа – 2015 г.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738856"/>
          </a:xfrm>
        </p:spPr>
        <p:txBody>
          <a:bodyPr>
            <a:noAutofit/>
          </a:bodyPr>
          <a:lstStyle/>
          <a:p>
            <a:pPr algn="ctr"/>
            <a:r>
              <a:rPr lang="en-US" sz="8800" b="1" spc="3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I. CV – </a:t>
            </a:r>
            <a:r>
              <a:rPr lang="be-BY" sz="8800" b="1" spc="3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професионална автобиография</a:t>
            </a:r>
            <a:endParaRPr lang="bg-BG" sz="8800" b="1" spc="3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el-G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818072" cy="720080"/>
          </a:xfrm>
        </p:spPr>
        <p:txBody>
          <a:bodyPr>
            <a:normAutofit fontScale="90000"/>
          </a:bodyPr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43608" y="1124744"/>
          <a:ext cx="7344816" cy="836672"/>
        </p:xfrm>
        <a:graphic>
          <a:graphicData uri="http://schemas.openxmlformats.org/drawingml/2006/table">
            <a:tbl>
              <a:tblPr/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2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2012г</a:t>
                      </a:r>
                      <a:r>
                        <a:rPr lang="be-BY" sz="120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bg-BG" sz="12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227" marR="372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2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Тракийски</a:t>
                      </a:r>
                      <a:r>
                        <a:rPr lang="be-BY" sz="1200" b="1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университет</a:t>
                      </a:r>
                      <a:r>
                        <a:rPr lang="be-BY" sz="12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be-BY" sz="1200" b="1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гр. </a:t>
                      </a:r>
                      <a:r>
                        <a:rPr lang="be-BY" sz="12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Стара</a:t>
                      </a:r>
                      <a:r>
                        <a:rPr lang="be-BY" sz="1200" b="1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Загора</a:t>
                      </a:r>
                      <a:endParaRPr lang="bg-BG" sz="12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227" marR="372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2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Магистър - Педагогическо</a:t>
                      </a:r>
                      <a:r>
                        <a:rPr lang="be-BY" sz="1200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психологическо консултиране</a:t>
                      </a:r>
                      <a:endParaRPr lang="bg-BG" sz="12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227" marR="372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200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Педагогически съветник, консултант по проблемите на психическото развитие и възпитание </a:t>
                      </a:r>
                      <a:endParaRPr lang="bg-BG" sz="12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227" marR="372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Картина 4" descr="Диплома за висше образование-магистър-1.jpg"/>
          <p:cNvPicPr>
            <a:picLocks noChangeAspect="1"/>
          </p:cNvPicPr>
          <p:nvPr/>
        </p:nvPicPr>
        <p:blipFill>
          <a:blip r:embed="rId2" cstate="print"/>
          <a:srcRect l="2096" b="14300"/>
          <a:stretch>
            <a:fillRect/>
          </a:stretch>
        </p:blipFill>
        <p:spPr>
          <a:xfrm rot="5400000">
            <a:off x="2505359" y="1031145"/>
            <a:ext cx="4709346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850424"/>
          </a:xfrm>
        </p:spPr>
        <p:txBody>
          <a:bodyPr/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87625" y="1196752"/>
          <a:ext cx="3456384" cy="808856"/>
        </p:xfrm>
        <a:graphic>
          <a:graphicData uri="http://schemas.openxmlformats.org/drawingml/2006/table">
            <a:tbl>
              <a:tblPr/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0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2001 </a:t>
                      </a:r>
                      <a:r>
                        <a:rPr lang="be-BY" sz="100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г. </a:t>
                      </a:r>
                      <a:endParaRPr lang="bg-BG" sz="8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000" b="1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Пловдивски университет ‘ Паисий  Хилендарски ‘  , гр. </a:t>
                      </a:r>
                      <a:r>
                        <a:rPr lang="be-BY" sz="10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Пловдив, филиал “Любен Каравелов”, гр. Кърджали</a:t>
                      </a:r>
                      <a:endParaRPr lang="bg-BG" sz="8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00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Бакалавър – </a:t>
                      </a:r>
                      <a:r>
                        <a:rPr lang="be-BY" sz="10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Български</a:t>
                      </a:r>
                      <a:r>
                        <a:rPr lang="be-BY" sz="1000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 език и история</a:t>
                      </a:r>
                      <a:endParaRPr lang="bg-BG" sz="8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932040" y="1196752"/>
          <a:ext cx="3600400" cy="793136"/>
        </p:xfrm>
        <a:graphic>
          <a:graphicData uri="http://schemas.openxmlformats.org/drawingml/2006/table">
            <a:tbl>
              <a:tblPr/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41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0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1996г</a:t>
                      </a:r>
                      <a:r>
                        <a:rPr lang="be-BY" sz="100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. </a:t>
                      </a:r>
                      <a:endParaRPr lang="bg-BG" sz="8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000" b="1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Пловдивски университет ‘ Паисий  Хилендарски ‘  , гр. </a:t>
                      </a:r>
                      <a:r>
                        <a:rPr lang="be-BY" sz="10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Пловдив, филиал “Любен Каравелов”, гр. Кърджали</a:t>
                      </a:r>
                      <a:endParaRPr lang="bg-BG" sz="8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1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be-BY" sz="10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Полувисше</a:t>
                      </a:r>
                      <a:r>
                        <a:rPr lang="be-BY" sz="1000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 образование </a:t>
                      </a:r>
                      <a:r>
                        <a:rPr lang="be-BY" sz="10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e-BY" sz="100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be-BY" sz="10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Български</a:t>
                      </a:r>
                      <a:r>
                        <a:rPr lang="be-BY" sz="1000" i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 език и история</a:t>
                      </a:r>
                      <a:endParaRPr lang="bg-BG" sz="8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Картина 6" descr="Диплома за висше образование-бакалавър -1.jpg"/>
          <p:cNvPicPr>
            <a:picLocks noChangeAspect="1"/>
          </p:cNvPicPr>
          <p:nvPr/>
        </p:nvPicPr>
        <p:blipFill>
          <a:blip r:embed="rId2" cstate="print"/>
          <a:srcRect l="3593" t="-400" b="17450"/>
          <a:stretch>
            <a:fillRect/>
          </a:stretch>
        </p:blipFill>
        <p:spPr>
          <a:xfrm rot="5400000">
            <a:off x="1043608" y="2060848"/>
            <a:ext cx="4032448" cy="3888432"/>
          </a:xfrm>
          <a:prstGeom prst="rect">
            <a:avLst/>
          </a:prstGeom>
        </p:spPr>
      </p:pic>
      <p:pic>
        <p:nvPicPr>
          <p:cNvPr id="8" name="Картина 7" descr="Диплома за полувисше образование - 1.jpg"/>
          <p:cNvPicPr>
            <a:picLocks noChangeAspect="1"/>
          </p:cNvPicPr>
          <p:nvPr/>
        </p:nvPicPr>
        <p:blipFill>
          <a:blip r:embed="rId3" cstate="print"/>
          <a:srcRect l="20060" b="23750"/>
          <a:stretch>
            <a:fillRect/>
          </a:stretch>
        </p:blipFill>
        <p:spPr>
          <a:xfrm rot="5400000">
            <a:off x="4917627" y="2147269"/>
            <a:ext cx="4205290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850424"/>
          </a:xfrm>
        </p:spPr>
        <p:txBody>
          <a:bodyPr/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1259632" y="126876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Юни 2017г. – Юни 2018г. </a:t>
            </a:r>
          </a:p>
          <a:p>
            <a:pPr algn="ctr"/>
            <a:r>
              <a:rPr lang="be-BY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Софийски университет “Св. Климент Охридски”, гр. София</a:t>
            </a:r>
          </a:p>
          <a:p>
            <a:pPr algn="ctr"/>
            <a:r>
              <a:rPr lang="be-BY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Едногодишна професионално – педагогическа специализация</a:t>
            </a:r>
            <a:endParaRPr lang="bg-BG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Картина 5" descr="Свидетелство - специализация -2.jpg"/>
          <p:cNvPicPr>
            <a:picLocks noChangeAspect="1"/>
          </p:cNvPicPr>
          <p:nvPr/>
        </p:nvPicPr>
        <p:blipFill>
          <a:blip r:embed="rId2" cstate="print"/>
          <a:srcRect l="21557" r="3593" b="26900"/>
          <a:stretch>
            <a:fillRect/>
          </a:stretch>
        </p:blipFill>
        <p:spPr>
          <a:xfrm rot="5400000">
            <a:off x="1608718" y="1927786"/>
            <a:ext cx="2880320" cy="4010541"/>
          </a:xfrm>
          <a:prstGeom prst="rect">
            <a:avLst/>
          </a:prstGeom>
        </p:spPr>
      </p:pic>
      <p:pic>
        <p:nvPicPr>
          <p:cNvPr id="9" name="Картина 8" descr="Свидетелство за специализация-3.jpg"/>
          <p:cNvPicPr>
            <a:picLocks noChangeAspect="1"/>
          </p:cNvPicPr>
          <p:nvPr/>
        </p:nvPicPr>
        <p:blipFill>
          <a:blip r:embed="rId3" cstate="print"/>
          <a:srcRect l="20060" b="24800"/>
          <a:stretch>
            <a:fillRect/>
          </a:stretch>
        </p:blipFill>
        <p:spPr>
          <a:xfrm rot="5400000">
            <a:off x="5560733" y="2008219"/>
            <a:ext cx="2811785" cy="3781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ПКС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be-BY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ПКС</a:t>
            </a:r>
            <a:endParaRPr lang="bg-BG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Картина 6" descr="свидетелство - IV ПКС - 2.jpg"/>
          <p:cNvPicPr>
            <a:picLocks noChangeAspect="1"/>
          </p:cNvPicPr>
          <p:nvPr/>
        </p:nvPicPr>
        <p:blipFill>
          <a:blip r:embed="rId2" cstate="print"/>
          <a:srcRect l="21557" b="25850"/>
          <a:stretch>
            <a:fillRect/>
          </a:stretch>
        </p:blipFill>
        <p:spPr>
          <a:xfrm rot="5400000">
            <a:off x="1439652" y="2024844"/>
            <a:ext cx="3024336" cy="3672408"/>
          </a:xfrm>
          <a:prstGeom prst="rect">
            <a:avLst/>
          </a:prstGeom>
        </p:spPr>
      </p:pic>
      <p:pic>
        <p:nvPicPr>
          <p:cNvPr id="8" name="Картина 7" descr="свидетелство - V ПКС- 2.jpg"/>
          <p:cNvPicPr>
            <a:picLocks noChangeAspect="1"/>
          </p:cNvPicPr>
          <p:nvPr/>
        </p:nvPicPr>
        <p:blipFill>
          <a:blip r:embed="rId3" cstate="print"/>
          <a:srcRect l="21557" b="25850"/>
          <a:stretch>
            <a:fillRect/>
          </a:stretch>
        </p:blipFill>
        <p:spPr>
          <a:xfrm rot="5400000">
            <a:off x="5422404" y="1930524"/>
            <a:ext cx="2952328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1143000"/>
          </a:xfrm>
        </p:spPr>
        <p:txBody>
          <a:bodyPr/>
          <a:lstStyle/>
          <a:p>
            <a:r>
              <a:rPr lang="bg-BG" b="1" cap="small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и обучение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115616" y="1268760"/>
            <a:ext cx="7818072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e-BY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Сертификат за участие в практически семинар на тема: “Управление и организация на целодневното обучение”, 2011 г.</a:t>
            </a:r>
            <a:endParaRPr lang="bg-BG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Контейнер за съдържание 4" descr="сертификат - 2011г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2060848"/>
            <a:ext cx="3271368" cy="4415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ънцестоене">
  <a:themeElements>
    <a:clrScheme name="Връх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лънцестоен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лънцестоен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2142</TotalTime>
  <Words>1555</Words>
  <Application>Microsoft Office PowerPoint</Application>
  <PresentationFormat>Презентация на цял екран (4:3)</PresentationFormat>
  <Paragraphs>197</Paragraphs>
  <Slides>39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39</vt:i4>
      </vt:variant>
    </vt:vector>
  </HeadingPairs>
  <TitlesOfParts>
    <vt:vector size="50" baseType="lpstr">
      <vt:lpstr>Arial</vt:lpstr>
      <vt:lpstr>Arial Narrow</vt:lpstr>
      <vt:lpstr>Calibri</vt:lpstr>
      <vt:lpstr>Corbel</vt:lpstr>
      <vt:lpstr>Gill Sans MT</vt:lpstr>
      <vt:lpstr>Monotype Corsiva</vt:lpstr>
      <vt:lpstr>Times New Roman</vt:lpstr>
      <vt:lpstr>Verdana</vt:lpstr>
      <vt:lpstr>Wingdings</vt:lpstr>
      <vt:lpstr>Wingdings 2</vt:lpstr>
      <vt:lpstr>Слънцестоене</vt:lpstr>
      <vt:lpstr>          </vt:lpstr>
      <vt:lpstr>“     Успехът не е никога окончателен. Провалът не е никога фатален. Единственото важно е смелостта.” Уинстън Чърчил </vt:lpstr>
      <vt:lpstr>СЪДЪРЖАНИЕ</vt:lpstr>
      <vt:lpstr>I. CV – професионална автобиография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Образование и обучение</vt:lpstr>
      <vt:lpstr>II. ФИЛОСОФИЯ НА ПРЕПОДАВАНЕ</vt:lpstr>
      <vt:lpstr>III. Методи на преподаване</vt:lpstr>
      <vt:lpstr>III. Методи на преподаване</vt:lpstr>
      <vt:lpstr>III. Методи на преподаване</vt:lpstr>
      <vt:lpstr>III. Методи на преподаване</vt:lpstr>
      <vt:lpstr>III. Методи на преподаване</vt:lpstr>
      <vt:lpstr>IV. Връзка между учители и ученици</vt:lpstr>
      <vt:lpstr>V. Постижения на ученици</vt:lpstr>
      <vt:lpstr>V. Постижения на ученици</vt:lpstr>
      <vt:lpstr>V. Постижения на ученици</vt:lpstr>
      <vt:lpstr>V. Постижения на ученици</vt:lpstr>
      <vt:lpstr>Клубове по проект “Плетеница от етноси”, финансиран от ЦОИДУЕМ</vt:lpstr>
      <vt:lpstr>V. Постижения на ученици </vt:lpstr>
      <vt:lpstr>V. Постижения на ученици </vt:lpstr>
      <vt:lpstr>V. Постижения на ученици</vt:lpstr>
      <vt:lpstr>V. Постижения на ученици</vt:lpstr>
      <vt:lpstr>VI. Други умения и компетентности</vt:lpstr>
      <vt:lpstr>VI. Други умения и компетентности</vt:lpstr>
      <vt:lpstr>VII. Самонаблюдение</vt:lpstr>
      <vt:lpstr>VIII. Бъдещи планове</vt:lpstr>
      <vt:lpstr>IX. Отличия и резултати</vt:lpstr>
      <vt:lpstr>IX. Отличия и резултати</vt:lpstr>
      <vt:lpstr>IX. Отличия и резултати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375</cp:revision>
  <dcterms:created xsi:type="dcterms:W3CDTF">2015-06-30T14:15:11Z</dcterms:created>
  <dcterms:modified xsi:type="dcterms:W3CDTF">2021-09-24T09:02:54Z</dcterms:modified>
</cp:coreProperties>
</file>